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4"/>
  </p:notesMasterIdLst>
  <p:sldIdLst>
    <p:sldId id="256" r:id="rId2"/>
    <p:sldId id="270" r:id="rId3"/>
    <p:sldId id="260" r:id="rId4"/>
    <p:sldId id="263" r:id="rId5"/>
    <p:sldId id="262" r:id="rId6"/>
    <p:sldId id="266" r:id="rId7"/>
    <p:sldId id="264" r:id="rId8"/>
    <p:sldId id="258" r:id="rId9"/>
    <p:sldId id="268" r:id="rId10"/>
    <p:sldId id="265" r:id="rId11"/>
    <p:sldId id="273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 Allen Corliss" initials="" lastIdx="3" clrIdx="0">
    <p:extLst>
      <p:ext uri="{19B8F6BF-5375-455C-9EA6-DF929625EA0E}">
        <p15:presenceInfo xmlns:p15="http://schemas.microsoft.com/office/powerpoint/2012/main" userId="S::bacorli2@ncsu.edu::ebdc0e58-7ea7-4a1a-a221-8dfdcd56a5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0021"/>
    <a:srgbClr val="FDF3ED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9" autoAdjust="0"/>
    <p:restoredTop sz="94844"/>
  </p:normalViewPr>
  <p:slideViewPr>
    <p:cSldViewPr snapToGrid="0">
      <p:cViewPr varScale="1">
        <p:scale>
          <a:sx n="105" d="100"/>
          <a:sy n="105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b70b11b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b70b11b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b70b11b4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b70b11b4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https://</a:t>
            </a:r>
            <a:r>
              <a:rPr lang="en" sz="1400" dirty="0" err="1">
                <a:solidFill>
                  <a:schemeClr val="dk1"/>
                </a:solidFill>
              </a:rPr>
              <a:t>www.ncbi.nlm.nih.gov</a:t>
            </a:r>
            <a:r>
              <a:rPr lang="en" sz="1400" dirty="0">
                <a:solidFill>
                  <a:schemeClr val="dk1"/>
                </a:solidFill>
              </a:rPr>
              <a:t>/</a:t>
            </a:r>
            <a:r>
              <a:rPr lang="en" sz="1400" dirty="0" err="1">
                <a:solidFill>
                  <a:schemeClr val="dk1"/>
                </a:solidFill>
              </a:rPr>
              <a:t>pmc</a:t>
            </a:r>
            <a:r>
              <a:rPr lang="en" sz="1400" dirty="0">
                <a:solidFill>
                  <a:schemeClr val="dk1"/>
                </a:solidFill>
              </a:rPr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b70b11b4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b70b11b4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b70b11b4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b70b11b4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b70b11b4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b70b11b4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b70b11b4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b70b11b4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https://www.ncbi.nlm.nih.gov/pmc/articles/PMC4758375/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83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90DE06-D9F4-9816-4A57-4B404C22884C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8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1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2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3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0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763192"/>
            <a:ext cx="11263086" cy="5459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FFA697-0126-7324-BCC6-7FECFD20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68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5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Introduction to Single Cell RNA-Seq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A2E4855-4E5D-8045-E645-FBD10F555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4110" y="4215983"/>
            <a:ext cx="8323780" cy="2142251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59" y="1026059"/>
            <a:ext cx="11227707" cy="50555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4039E-F0FF-F79C-49F7-13C80200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375CF-D9C9-D54C-CB8B-6EDEF708822C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9F1133-EEFE-3EF5-33B3-BD3D63AA870B}"/>
              </a:ext>
            </a:extLst>
          </p:cNvPr>
          <p:cNvSpPr txBox="1">
            <a:spLocks/>
          </p:cNvSpPr>
          <p:nvPr/>
        </p:nvSpPr>
        <p:spPr>
          <a:xfrm>
            <a:off x="223567" y="699431"/>
            <a:ext cx="6183440" cy="545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E6ED4-A577-3E35-0979-EB8FA30B9FAA}"/>
              </a:ext>
            </a:extLst>
          </p:cNvPr>
          <p:cNvSpPr txBox="1"/>
          <p:nvPr/>
        </p:nvSpPr>
        <p:spPr>
          <a:xfrm>
            <a:off x="130054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Yao. Nature: (2023) 624, 317–33.</a:t>
            </a:r>
            <a:endParaRPr lang="en-US" sz="1050" i="1" dirty="0"/>
          </a:p>
        </p:txBody>
      </p:sp>
      <p:pic>
        <p:nvPicPr>
          <p:cNvPr id="13" name="Google Shape;55;p13">
            <a:extLst>
              <a:ext uri="{FF2B5EF4-FFF2-40B4-BE49-F238E27FC236}">
                <a16:creationId xmlns:a16="http://schemas.microsoft.com/office/drawing/2014/main" id="{0A418FFC-5E3D-22BA-C852-3445EC1EB24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0653" y="4929564"/>
            <a:ext cx="2340214" cy="195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1;p22">
            <a:extLst>
              <a:ext uri="{FF2B5EF4-FFF2-40B4-BE49-F238E27FC236}">
                <a16:creationId xmlns:a16="http://schemas.microsoft.com/office/drawing/2014/main" id="{F7F10C31-5B37-C59F-8167-2A4283E6DB8D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9522" y="3414712"/>
            <a:ext cx="3554970" cy="10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F34EA67D-172F-5BCA-CE1D-ADA78B1AD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0695" y="4791997"/>
            <a:ext cx="1888993" cy="19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1AE14CAC-BCE4-7592-ED72-FC1D6AE3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80867" y="2906142"/>
            <a:ext cx="3256352" cy="28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C3193-F990-AF0E-7CE1-74B764EA1435}"/>
              </a:ext>
            </a:extLst>
          </p:cNvPr>
          <p:cNvGrpSpPr/>
          <p:nvPr/>
        </p:nvGrpSpPr>
        <p:grpSpPr>
          <a:xfrm>
            <a:off x="423635" y="3758280"/>
            <a:ext cx="2514599" cy="1543142"/>
            <a:chOff x="4181675" y="4779271"/>
            <a:chExt cx="2514599" cy="1543142"/>
          </a:xfrm>
        </p:grpSpPr>
        <p:pic>
          <p:nvPicPr>
            <p:cNvPr id="15" name="Google Shape;55;p13">
              <a:extLst>
                <a:ext uri="{FF2B5EF4-FFF2-40B4-BE49-F238E27FC236}">
                  <a16:creationId xmlns:a16="http://schemas.microsoft.com/office/drawing/2014/main" id="{4F83160F-87A9-7F92-47C8-ACE0D168776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81675" y="4881005"/>
              <a:ext cx="2514599" cy="1441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C59EB6-E494-B989-9E18-2E5518F2FEEA}"/>
                </a:ext>
              </a:extLst>
            </p:cNvPr>
            <p:cNvSpPr/>
            <p:nvPr/>
          </p:nvSpPr>
          <p:spPr>
            <a:xfrm>
              <a:off x="4265612" y="4779271"/>
              <a:ext cx="889000" cy="203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9E31994-5D94-C443-3810-A99C233A5E76}"/>
              </a:ext>
            </a:extLst>
          </p:cNvPr>
          <p:cNvSpPr/>
          <p:nvPr/>
        </p:nvSpPr>
        <p:spPr>
          <a:xfrm>
            <a:off x="-1" y="411423"/>
            <a:ext cx="12192000" cy="6446577"/>
          </a:xfrm>
          <a:custGeom>
            <a:avLst/>
            <a:gdLst>
              <a:gd name="connsiteX0" fmla="*/ 0 w 12192000"/>
              <a:gd name="connsiteY0" fmla="*/ 0 h 6446577"/>
              <a:gd name="connsiteX1" fmla="*/ 12192000 w 12192000"/>
              <a:gd name="connsiteY1" fmla="*/ 0 h 6446577"/>
              <a:gd name="connsiteX2" fmla="*/ 12192000 w 12192000"/>
              <a:gd name="connsiteY2" fmla="*/ 5953118 h 6446577"/>
              <a:gd name="connsiteX3" fmla="*/ 9411291 w 12192000"/>
              <a:gd name="connsiteY3" fmla="*/ 5953118 h 6446577"/>
              <a:gd name="connsiteX4" fmla="*/ 9411291 w 12192000"/>
              <a:gd name="connsiteY4" fmla="*/ 6446577 h 6446577"/>
              <a:gd name="connsiteX5" fmla="*/ 2428568 w 12192000"/>
              <a:gd name="connsiteY5" fmla="*/ 6446577 h 6446577"/>
              <a:gd name="connsiteX6" fmla="*/ 2428568 w 12192000"/>
              <a:gd name="connsiteY6" fmla="*/ 5953118 h 6446577"/>
              <a:gd name="connsiteX7" fmla="*/ 0 w 12192000"/>
              <a:gd name="connsiteY7" fmla="*/ 5953118 h 64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446577">
                <a:moveTo>
                  <a:pt x="0" y="0"/>
                </a:moveTo>
                <a:lnTo>
                  <a:pt x="12192000" y="0"/>
                </a:lnTo>
                <a:lnTo>
                  <a:pt x="12192000" y="5953118"/>
                </a:lnTo>
                <a:lnTo>
                  <a:pt x="9411291" y="5953118"/>
                </a:lnTo>
                <a:lnTo>
                  <a:pt x="9411291" y="6446577"/>
                </a:lnTo>
                <a:lnTo>
                  <a:pt x="2428568" y="6446577"/>
                </a:lnTo>
                <a:lnTo>
                  <a:pt x="2428568" y="5953118"/>
                </a:lnTo>
                <a:lnTo>
                  <a:pt x="0" y="5953118"/>
                </a:lnTo>
                <a:close/>
              </a:path>
            </a:pathLst>
          </a:cu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8782" y="838627"/>
            <a:ext cx="6598437" cy="1694300"/>
          </a:xfrm>
        </p:spPr>
        <p:txBody>
          <a:bodyPr>
            <a:noAutofit/>
          </a:bodyPr>
          <a:lstStyle/>
          <a:p>
            <a:r>
              <a:rPr lang="en-US" sz="9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129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28C9-7A8F-6047-6742-4AF81F05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4BC3-2720-2632-394C-FF15116C8A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05472"/>
            <a:ext cx="11263313" cy="5459412"/>
          </a:xfrm>
        </p:spPr>
        <p:txBody>
          <a:bodyPr/>
          <a:lstStyle/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1082-F136-B623-AA1F-67747873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Rise of Single Cell RNA-Seq in Research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990C20-3B60-6F11-79AC-55FC9E4BD2FF}"/>
              </a:ext>
            </a:extLst>
          </p:cNvPr>
          <p:cNvGrpSpPr>
            <a:grpSpLocks noChangeAspect="1"/>
          </p:cNvGrpSpPr>
          <p:nvPr/>
        </p:nvGrpSpPr>
        <p:grpSpPr>
          <a:xfrm>
            <a:off x="113991" y="950603"/>
            <a:ext cx="7020441" cy="5776592"/>
            <a:chOff x="642480" y="406400"/>
            <a:chExt cx="7346887" cy="6045200"/>
          </a:xfrm>
        </p:grpSpPr>
        <p:pic>
          <p:nvPicPr>
            <p:cNvPr id="76" name="Google Shape;76;p17"/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06400"/>
              <a:ext cx="7346887" cy="392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76;p17">
              <a:extLst>
                <a:ext uri="{FF2B5EF4-FFF2-40B4-BE49-F238E27FC236}">
                  <a16:creationId xmlns:a16="http://schemas.microsoft.com/office/drawing/2014/main" id="{424033C9-F2C0-F605-EE00-A354CFE949B4}"/>
                </a:ext>
              </a:extLst>
            </p:cNvPr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333240"/>
              <a:ext cx="7346887" cy="187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76;p17">
              <a:extLst>
                <a:ext uri="{FF2B5EF4-FFF2-40B4-BE49-F238E27FC236}">
                  <a16:creationId xmlns:a16="http://schemas.microsoft.com/office/drawing/2014/main" id="{BB28250C-041D-0FE2-DA47-10D4D690BE87}"/>
                </a:ext>
              </a:extLst>
            </p:cNvPr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521200"/>
              <a:ext cx="7346887" cy="193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73CAA3-4208-BFA8-7EDD-1CCFD2B8D54C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  <p:pic>
        <p:nvPicPr>
          <p:cNvPr id="6" name="Google Shape;71;p16">
            <a:extLst>
              <a:ext uri="{FF2B5EF4-FFF2-40B4-BE49-F238E27FC236}">
                <a16:creationId xmlns:a16="http://schemas.microsoft.com/office/drawing/2014/main" id="{FD5CB873-C8E4-70C1-1EA2-4BB7B9B9B5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3970" y="754743"/>
            <a:ext cx="5541427" cy="2043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333484-C5D9-0339-A911-42CA37A99C77}"/>
              </a:ext>
            </a:extLst>
          </p:cNvPr>
          <p:cNvSpPr txBox="1"/>
          <p:nvPr/>
        </p:nvSpPr>
        <p:spPr>
          <a:xfrm>
            <a:off x="7134432" y="6400183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 </a:t>
            </a:r>
            <a:r>
              <a:rPr lang="en-US" sz="1050" i="1" dirty="0" err="1"/>
              <a:t>Kolodzeijczyk</a:t>
            </a:r>
            <a:r>
              <a:rPr lang="en-US" sz="1050" i="1" dirty="0"/>
              <a:t>. Mol. Cell (2021). 58:4 P610-620.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542" y="629173"/>
            <a:ext cx="6236497" cy="62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9E778-70C5-99DF-8029-70AA6B14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Research Lifecycle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A6364-5745-23AD-A9BF-1A6BC05EC086}"/>
              </a:ext>
            </a:extLst>
          </p:cNvPr>
          <p:cNvSpPr txBox="1"/>
          <p:nvPr/>
        </p:nvSpPr>
        <p:spPr>
          <a:xfrm>
            <a:off x="9113589" y="609347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84667" y="5062133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pic>
        <p:nvPicPr>
          <p:cNvPr id="55" name="Google Shape;55;p13"/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8"/>
          <a:stretch/>
        </p:blipFill>
        <p:spPr>
          <a:xfrm>
            <a:off x="1085071" y="940937"/>
            <a:ext cx="9322262" cy="5786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EE063F-6BD3-5F0D-6A35-5C3AAAE8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BA1F4-C183-3CF7-42D5-4C57770A841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800100"/>
            <a:ext cx="8500293" cy="592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0D7B1-A284-654F-9FBD-1304BE18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0D727-DF81-D8C3-01E4-431F6CB1CD76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7615" y="769257"/>
            <a:ext cx="10251299" cy="55575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06AD1-0028-D40F-7A84-7AABD9C7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single cell RNA-Seq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AEBD2-BDDF-40FC-3701-72B04C98E21F}"/>
              </a:ext>
            </a:extLst>
          </p:cNvPr>
          <p:cNvSpPr txBox="1"/>
          <p:nvPr/>
        </p:nvSpPr>
        <p:spPr>
          <a:xfrm>
            <a:off x="0" y="6581676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29"/>
          <a:stretch/>
        </p:blipFill>
        <p:spPr>
          <a:xfrm>
            <a:off x="2430168" y="663203"/>
            <a:ext cx="6685257" cy="61607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66" y="1062392"/>
            <a:ext cx="11092232" cy="46145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ACC4D4-D1B5-BDFB-E637-3EC9B1ECE709}"/>
              </a:ext>
            </a:extLst>
          </p:cNvPr>
          <p:cNvSpPr txBox="1"/>
          <p:nvPr/>
        </p:nvSpPr>
        <p:spPr>
          <a:xfrm>
            <a:off x="0" y="6627168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0FD491-3822-F3DC-EAAA-F46570D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Development of Larger Atlas Datasets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0_Introdution_Course" id="{64F76E85-CA42-0A46-B891-13D1F0CD406A}" vid="{6FF7656D-6217-624F-962B-BDC121BB5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655</TotalTime>
  <Words>352</Words>
  <Application>Microsoft Office PowerPoint</Application>
  <PresentationFormat>Widescreen</PresentationFormat>
  <Paragraphs>44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Unicode MS</vt:lpstr>
      <vt:lpstr>Calibri</vt:lpstr>
      <vt:lpstr>Calibri Light</vt:lpstr>
      <vt:lpstr>Helvetica Neue</vt:lpstr>
      <vt:lpstr>Open Sans</vt:lpstr>
      <vt:lpstr>Office Theme</vt:lpstr>
      <vt:lpstr>Module 1: Introduction to Single Cell RNA-Seq</vt:lpstr>
      <vt:lpstr>Outline</vt:lpstr>
      <vt:lpstr>Rapid Rise of Single Cell RNA-Seq in Research</vt:lpstr>
      <vt:lpstr>scRNA-Seq Research Lifecycle </vt:lpstr>
      <vt:lpstr>Applications of Single Cell RNA-Seq</vt:lpstr>
      <vt:lpstr>Applications of Single Cell RNA-Seq</vt:lpstr>
      <vt:lpstr>Basic single cell RNA-Seq Workflow</vt:lpstr>
      <vt:lpstr>scRNA-Seq Technologies</vt:lpstr>
      <vt:lpstr>Continuous Development of Larger Atlas Datasets </vt:lpstr>
      <vt:lpstr>scRNA-Seq Workflow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80</cp:revision>
  <dcterms:created xsi:type="dcterms:W3CDTF">2024-01-01T16:06:19Z</dcterms:created>
  <dcterms:modified xsi:type="dcterms:W3CDTF">2024-04-05T22:24:11Z</dcterms:modified>
</cp:coreProperties>
</file>